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8700" r:id="rId2"/>
    <p:sldId id="8802" r:id="rId3"/>
    <p:sldId id="8803" r:id="rId4"/>
    <p:sldId id="8805" r:id="rId5"/>
    <p:sldId id="8806" r:id="rId6"/>
    <p:sldId id="8807" r:id="rId7"/>
    <p:sldId id="8808" r:id="rId8"/>
  </p:sldIdLst>
  <p:sldSz cx="12192000" cy="6858000"/>
  <p:notesSz cx="6858000" cy="9144000"/>
  <p:embeddedFontLst>
    <p:embeddedFont>
      <p:font typeface="等线" panose="02010600030101010101" pitchFamily="2" charset="-122"/>
      <p:regular r:id="rId11"/>
      <p:bold r:id="rId12"/>
    </p:embeddedFont>
    <p:embeddedFont>
      <p:font typeface="等线 Light" panose="02010600030101010101" pitchFamily="2" charset="-122"/>
      <p:regular r:id="rId13"/>
    </p:embeddedFont>
  </p:embeddedFontLst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D5EA"/>
    <a:srgbClr val="9CA5AD"/>
    <a:srgbClr val="FFDCED"/>
    <a:srgbClr val="2358F6"/>
    <a:srgbClr val="DBE7FC"/>
    <a:srgbClr val="0058B9"/>
    <a:srgbClr val="2252D9"/>
    <a:srgbClr val="215AFF"/>
    <a:srgbClr val="BBC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/>
    <p:restoredTop sz="81516" autoAdjust="0"/>
  </p:normalViewPr>
  <p:slideViewPr>
    <p:cSldViewPr snapToGrid="0">
      <p:cViewPr varScale="1">
        <p:scale>
          <a:sx n="99" d="100"/>
          <a:sy n="99" d="100"/>
        </p:scale>
        <p:origin x="156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326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F4F3-539E-2447-8DA7-EAE64F73C22A}" type="datetimeFigureOut">
              <a:rPr lang="zh-CN" altLang="en-US"/>
              <a:t>2024/10/20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2843C-0A5E-CE4B-8E4A-C442ABF99206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7A127-05E9-4682-85FA-E237ADC18846}" type="datetimeFigureOut">
              <a:rPr lang="zh-CN" altLang="en-US" smtClean="0"/>
              <a:t>2024/10/20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AF58A-E278-44D1-98AF-E76C900EF3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33619-5CED-884F-8F57-E20DF74018EB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4F0B-3C92-CF4C-9F91-D023EA77C5E1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A4A6-22B7-F042-92FB-04E290C65D59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-近景">
    <p:bg>
      <p:bgPr>
        <a:solidFill>
          <a:srgbClr val="005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95457" y="2262667"/>
            <a:ext cx="10305786" cy="3200037"/>
          </a:xfrm>
          <a:prstGeom prst="rect">
            <a:avLst/>
          </a:prstGeom>
        </p:spPr>
        <p:txBody>
          <a:bodyPr anchor="t"/>
          <a:lstStyle>
            <a:lvl1pPr algn="l">
              <a:defRPr sz="7000" b="0"/>
            </a:lvl1pPr>
          </a:lstStyle>
          <a:p>
            <a:r>
              <a:t>标题文本</a:t>
            </a:r>
          </a:p>
        </p:txBody>
      </p:sp>
      <p:sp>
        <p:nvSpPr>
          <p:cNvPr id="2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43107" y="3961243"/>
            <a:ext cx="10305786" cy="63374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  <a:lvl2pPr marL="0" indent="1143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2pPr>
            <a:lvl3pPr marL="0" indent="2286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3pPr>
            <a:lvl4pPr marL="0" indent="3429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4pPr>
            <a:lvl5pPr marL="0" indent="4572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文本"/>
          <p:cNvSpPr txBox="1">
            <a:spLocks noGrp="1"/>
          </p:cNvSpPr>
          <p:nvPr>
            <p:ph type="body" sz="quarter" idx="13"/>
          </p:nvPr>
        </p:nvSpPr>
        <p:spPr>
          <a:xfrm>
            <a:off x="6096000" y="5560930"/>
            <a:ext cx="102657" cy="53912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800">
                <a:solidFill>
                  <a:srgbClr val="FFFFFF">
                    <a:alpha val="70052"/>
                  </a:srgbClr>
                </a:solidFill>
                <a:latin typeface="Helvetica Light"/>
                <a:sym typeface="Helvetica Light"/>
              </a:defRPr>
            </a:lvl1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800">
                <a:solidFill>
                  <a:srgbClr val="FFFFFF">
                    <a:alpha val="70052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6586256"/>
            <a:ext cx="12192001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305671" y="180777"/>
            <a:ext cx="10158541" cy="3618806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6900" b="0">
                <a:solidFill>
                  <a:srgbClr val="034FD8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6586256"/>
            <a:ext cx="12192000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-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8665E-D149-E646-BFF7-4984D129E1B4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B83A1-EF36-3B4D-9437-74D38C91F2C2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E57C-00FE-6645-9E74-F583FF8B833F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85685-E718-9A47-9434-5301D1750B4E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E0CA6-3810-AE4A-9E53-0C30CF0D9433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080FA-B261-AD4D-A7F1-D44DE030D41A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1BAA-B964-7E40-854E-A1106A713FDC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1917-D132-EC4A-85EE-3E97664DA025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FE3EF-D81C-E645-A3BC-82B7A586B861}" type="datetime3">
              <a:rPr lang="zh-CN" altLang="en-US"/>
              <a:t>2024年10月20日星期日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7E6D4-1B7B-4A55-A4B8-9A82CF4F86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.xml"/><Relationship Id="rId7" Type="http://schemas.openxmlformats.org/officeDocument/2006/relationships/image" Target="../media/image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QBrowserVideoSearch/CBVS-UniCLIP" TargetMode="External"/><Relationship Id="rId3" Type="http://schemas.openxmlformats.org/officeDocument/2006/relationships/tags" Target="../tags/tag10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5.png"/><Relationship Id="rId5" Type="http://schemas.openxmlformats.org/officeDocument/2006/relationships/tags" Target="../tags/tag17.xml"/><Relationship Id="rId10" Type="http://schemas.openxmlformats.org/officeDocument/2006/relationships/image" Target="../media/image4.png"/><Relationship Id="rId4" Type="http://schemas.openxmlformats.org/officeDocument/2006/relationships/tags" Target="../tags/tag16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8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26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hyperlink" Target="https://github.com/QQBrowserVideoSearch/CBVS-UniCLIP" TargetMode="Externa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08315" y="112395"/>
            <a:ext cx="4048125" cy="64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CIKM MMSR '24</a:t>
            </a: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62865" y="1438275"/>
            <a:ext cx="121291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CBVS: </a:t>
            </a:r>
            <a:r>
              <a:rPr lang="zh-CN" altLang="en-US" sz="4000" dirty="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A Large-Scale Chinese Image-Text Benchmark for Real-World Short Video Search Scenarios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91795" y="3248025"/>
            <a:ext cx="1140841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Xiangshuo Qiao</a:t>
            </a:r>
            <a:r>
              <a:rPr sz="2400" b="1" baseline="3000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1,†</a:t>
            </a:r>
            <a:r>
              <a:rPr sz="24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,Xianxin Li</a:t>
            </a:r>
            <a:r>
              <a:rPr sz="2400" b="1" baseline="3000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1,†</a:t>
            </a:r>
            <a:r>
              <a:rPr sz="24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,Xiaozhe Qu</a:t>
            </a:r>
            <a:r>
              <a:rPr sz="2400" b="1" baseline="3000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1</a:t>
            </a:r>
            <a:r>
              <a:rPr sz="24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,JieZhang </a:t>
            </a:r>
            <a:r>
              <a:rPr sz="2400" b="1" baseline="3000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1,∗</a:t>
            </a:r>
            <a:r>
              <a:rPr sz="24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,Yang Liu</a:t>
            </a:r>
            <a:r>
              <a:rPr sz="2400" b="1" baseline="3000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1</a:t>
            </a:r>
            <a:r>
              <a:rPr sz="24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,YuLuo</a:t>
            </a:r>
            <a:r>
              <a:rPr sz="2400" b="1" baseline="3000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 1</a:t>
            </a:r>
            <a:r>
              <a:rPr sz="24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, Cihang Jin</a:t>
            </a:r>
            <a:r>
              <a:rPr sz="2400" b="1" baseline="3000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1</a:t>
            </a:r>
            <a:r>
              <a:rPr sz="24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 andJinMa</a:t>
            </a:r>
            <a:r>
              <a:rPr sz="2400" b="1" baseline="3000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 2</a:t>
            </a:r>
            <a:r>
              <a:rPr sz="240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sz="240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1</a:t>
            </a:r>
            <a:r>
              <a:rPr lang="en-US" sz="240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 </a:t>
            </a:r>
            <a:r>
              <a:rPr sz="240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Tencent PCG, Beijing, China </a:t>
            </a:r>
          </a:p>
          <a:p>
            <a:pPr algn="ctr"/>
            <a:r>
              <a:rPr sz="240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2</a:t>
            </a:r>
            <a:r>
              <a:rPr lang="en-US" sz="240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 </a:t>
            </a:r>
            <a:r>
              <a:rPr sz="240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University of Science and Technology of China, Hefei, Anhui, China</a:t>
            </a:r>
          </a:p>
          <a:p>
            <a:pPr algn="ctr"/>
            <a:r>
              <a:rPr sz="240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∗Corresponding author. </a:t>
            </a:r>
          </a:p>
          <a:p>
            <a:pPr algn="ctr"/>
            <a:r>
              <a:rPr sz="2400">
                <a:latin typeface="Times New Roman" panose="02020503050405090304" charset="0"/>
                <a:ea typeface="微软雅黑" charset="0"/>
                <a:cs typeface="Times New Roman" panose="02020503050405090304" charset="0"/>
              </a:rPr>
              <a:t>†These authors contributed equally.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0"/>
    </mc:Choice>
    <mc:Fallback xmlns="">
      <p:transition spd="slow" advTm="207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4450" y="129540"/>
            <a:ext cx="3590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Background</a:t>
            </a: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4450" y="912495"/>
            <a:ext cx="8354060" cy="1936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altLang="zh-CN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Why</a:t>
            </a:r>
            <a:r>
              <a:rPr lang="zh-CN" alt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do we</a:t>
            </a:r>
            <a:r>
              <a:rPr lang="zh-CN" alt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need</a:t>
            </a:r>
            <a:r>
              <a:rPr lang="zh-CN" alt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lang="en-US" altLang="zh-CN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video covers?</a:t>
            </a:r>
          </a:p>
          <a:p>
            <a:pPr marL="457200" indent="-457200" algn="l">
              <a:buFont typeface="+mj-lt"/>
              <a:buAutoNum type="arabicPeriod"/>
            </a:pPr>
            <a:endParaRPr sz="2400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However, there is a significant difference between 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</a:rPr>
              <a:t>images for pre-training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and 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</a:rPr>
              <a:t>video covers</a:t>
            </a:r>
            <a:r>
              <a:rPr 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</a:rPr>
              <a:t>.</a:t>
            </a:r>
            <a:endParaRPr sz="2400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474742" y="129540"/>
            <a:ext cx="2612927" cy="4676317"/>
            <a:chOff x="13392" y="118"/>
            <a:chExt cx="5720" cy="10237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3392" y="118"/>
              <a:ext cx="5655" cy="519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3392" y="5311"/>
              <a:ext cx="5720" cy="5045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-378460" y="2848610"/>
            <a:ext cx="9316398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lvl="1" indent="-342900" algn="l">
              <a:buFont typeface="Wingdings" panose="05000000000000000000" charset="0"/>
              <a:buChar char=""/>
            </a:pP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</a:rPr>
              <a:t>Most of the images for pre-training are presented in the form of open domain common-sense visual elements. Differently, video covers in short video search scenarios are presented as user-originated contents that provide important visual summaries of videos. </a:t>
            </a:r>
            <a:endParaRPr sz="2400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  <a:p>
            <a:pPr marL="800100" lvl="1" indent="-342900" algn="l">
              <a:buFont typeface="Wingdings" panose="05000000000000000000" charset="0"/>
              <a:buChar char=""/>
            </a:pP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</a:rPr>
              <a:t>In addition, a portion of the video covers come with manually designed cover texts that provide semantic complements. However, there is a phenomenon of missing video covers, and existing models have not taken this issue into consideration.</a:t>
            </a:r>
            <a:endParaRPr lang="zh-CN" altLang="en-US" sz="2400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90"/>
    </mc:Choice>
    <mc:Fallback xmlns="">
      <p:transition spd="slow" advTm="19659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5725" y="148590"/>
            <a:ext cx="57384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Overview of Our Work 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86715" y="2343150"/>
            <a:ext cx="113049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+mj-lt"/>
              <a:buNone/>
            </a:pP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2.   </a:t>
            </a:r>
            <a:r>
              <a:rPr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We build a </a:t>
            </a:r>
            <a:r>
              <a:rPr sz="24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manual fine-labeling image-text benchmark</a:t>
            </a:r>
            <a:r>
              <a:rPr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test for Chinese short </a:t>
            </a: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  </a:t>
            </a:r>
          </a:p>
          <a:p>
            <a:pPr indent="0" algn="l">
              <a:buFont typeface="+mj-lt"/>
              <a:buNone/>
            </a:pP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     </a:t>
            </a:r>
            <a:r>
              <a:rPr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video search scenarios, containing real user queries from browser logs. 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387350" y="1289050"/>
            <a:ext cx="111645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In order to fill in the lack of cover data for short video search scenarios, </a:t>
            </a:r>
            <a:r>
              <a:rPr sz="24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we release the largest Chinese cover image-text dataset with video title texts and cover texts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. 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387350" y="3351530"/>
            <a:ext cx="113061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+mj-lt"/>
              <a:buNone/>
            </a:pPr>
            <a:r>
              <a:rPr 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3.   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We </a:t>
            </a:r>
            <a:r>
              <a:rPr sz="24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propose </a:t>
            </a:r>
            <a:r>
              <a:rPr sz="2400" b="1" dirty="0" err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UniCLIP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, which introduces an image classification task and an image-</a:t>
            </a:r>
          </a:p>
          <a:p>
            <a:pPr indent="0" algn="l">
              <a:buFont typeface="+mj-lt"/>
              <a:buNone/>
            </a:pP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    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text</a:t>
            </a:r>
            <a:r>
              <a:rPr 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matching task to guide image-text contrastive learning training. </a:t>
            </a:r>
            <a:r>
              <a:rPr sz="2400" dirty="0" err="1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UniCLIP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imposes </a:t>
            </a:r>
          </a:p>
          <a:p>
            <a:pPr indent="0" algn="l">
              <a:buFont typeface="+mj-lt"/>
              <a:buNone/>
            </a:pP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    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no additional inference cost and training is immune to the modality missing problem.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842135" y="4916805"/>
            <a:ext cx="77133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+mj-lt"/>
              <a:buNone/>
            </a:pP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dataset, code and checkpoints are available at </a:t>
            </a:r>
          </a:p>
          <a:p>
            <a:pPr indent="0" algn="ctr">
              <a:buFont typeface="+mj-lt"/>
              <a:buNone/>
            </a:pP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  <a:hlinkClick r:id="rId8" action="ppaction://hlinkfile"/>
              </a:rPr>
              <a:t>https://github.com/QQBrowserVideoSearch/CBVS-UniCLIP</a:t>
            </a:r>
            <a:endParaRPr lang="en-US" sz="240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01"/>
    </mc:Choice>
    <mc:Fallback xmlns="">
      <p:transition spd="slow" advTm="17230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6745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Dataset Construction</a:t>
            </a:r>
            <a:r>
              <a:rPr lang="zh-CN" altLang="en-US" sz="40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：</a:t>
            </a:r>
            <a:r>
              <a:rPr lang="en-US" altLang="zh-CN" sz="40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CBVS 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520430" y="997585"/>
            <a:ext cx="3671570" cy="1559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Font typeface="+mj-lt"/>
              <a:buNone/>
            </a:pPr>
            <a:r>
              <a:rPr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Top: </a:t>
            </a:r>
          </a:p>
          <a:p>
            <a:pPr indent="0" algn="l">
              <a:buFont typeface="+mj-lt"/>
              <a:buNone/>
            </a:pPr>
            <a:r>
              <a:rPr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Presentation of </a:t>
            </a:r>
            <a:r>
              <a:rPr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CBVS-20K data</a:t>
            </a:r>
            <a:r>
              <a:rPr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.</a:t>
            </a:r>
          </a:p>
          <a:p>
            <a:pPr indent="0" algn="l">
              <a:buFont typeface="+mj-lt"/>
              <a:buNone/>
            </a:pPr>
            <a:r>
              <a:rPr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</a:p>
          <a:p>
            <a:pPr indent="0" algn="l">
              <a:buFont typeface="+mj-lt"/>
              <a:buNone/>
            </a:pPr>
            <a:r>
              <a:rPr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Bottom: </a:t>
            </a:r>
          </a:p>
          <a:p>
            <a:pPr indent="0" algn="l">
              <a:buFont typeface="+mj-lt"/>
              <a:buNone/>
            </a:pPr>
            <a:r>
              <a:rPr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Presentation of </a:t>
            </a:r>
            <a:r>
              <a:rPr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CBVS-5M/10M data</a:t>
            </a:r>
            <a:r>
              <a:rPr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.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880" y="611505"/>
            <a:ext cx="8401685" cy="3493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880" y="4170680"/>
            <a:ext cx="8424545" cy="2687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707682" y="2772565"/>
            <a:ext cx="2444643" cy="1994169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8701586" y="4766734"/>
            <a:ext cx="1449579" cy="10936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Font typeface="+mj-lt"/>
              <a:buNone/>
            </a:pP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Distribution of </a:t>
            </a:r>
            <a:r>
              <a:rPr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categories 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of </a:t>
            </a:r>
            <a:r>
              <a:rPr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user queries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in CBVS-20K.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879"/>
    </mc:Choice>
    <mc:Fallback xmlns="">
      <p:transition spd="slow" advTm="20387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7169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Model Construction</a:t>
            </a:r>
            <a:r>
              <a:rPr lang="zh-CN" altLang="en-US" sz="40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：</a:t>
            </a:r>
            <a:r>
              <a:rPr lang="en-US" altLang="zh-CN" sz="4000" b="1" dirty="0" err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UniCLIP</a:t>
            </a:r>
            <a:r>
              <a:rPr lang="en-US" altLang="zh-CN" sz="40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 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64465" y="4888865"/>
            <a:ext cx="9739389" cy="17566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ctr">
              <a:buFont typeface="+mj-lt"/>
              <a:buNone/>
            </a:pPr>
            <a:r>
              <a:rPr b="1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Model structure of </a:t>
            </a:r>
            <a:r>
              <a:rPr b="1" dirty="0" err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UniCLIP</a:t>
            </a:r>
            <a:r>
              <a:rPr b="1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. When the model performs inference, only the green area works.</a:t>
            </a:r>
          </a:p>
          <a:p>
            <a:pPr indent="0" algn="ctr">
              <a:buFont typeface="+mj-lt"/>
              <a:buNone/>
            </a:pPr>
            <a:r>
              <a:rPr b="1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ITC stands for ”Image-Text Contrastive”  IC stands for ”Image Classification” , and ITM stands for ”Image-Text Matching” . 𝐿</a:t>
            </a:r>
            <a:r>
              <a:rPr baseline="-250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𝐼𝑇𝐶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and 𝐿</a:t>
            </a:r>
            <a:r>
              <a:rPr baseline="-250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𝐼𝑇𝑀 </a:t>
            </a:r>
            <a:r>
              <a:rPr lang="en-US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are computed in the same way as ALBEF. 𝐿</a:t>
            </a:r>
            <a:r>
              <a:rPr baseline="-250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𝐼𝐶 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is </a:t>
            </a:r>
            <a:r>
              <a:rPr dirty="0" err="1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realised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by the binary cross entropy function. </a:t>
            </a:r>
          </a:p>
          <a:p>
            <a:pPr indent="0" algn="ctr">
              <a:buFont typeface="+mj-lt"/>
              <a:buNone/>
            </a:pP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𝐿</a:t>
            </a:r>
            <a:r>
              <a:rPr baseline="-250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𝐼𝑇𝐶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is the core task of the image-text contrastive learning, 𝐿</a:t>
            </a:r>
            <a:r>
              <a:rPr baseline="-250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𝐼𝐶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and 𝐿𝐼</a:t>
            </a:r>
            <a:r>
              <a:rPr baseline="-250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𝑇𝑀 </a:t>
            </a:r>
            <a:r>
              <a:rPr lang="en-US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are used for guidance.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2160" y="1151255"/>
            <a:ext cx="10167620" cy="3594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046"/>
    </mc:Choice>
    <mc:Fallback xmlns="">
      <p:transition spd="slow" advTm="3070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09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Experiment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40080"/>
            <a:ext cx="7352665" cy="396621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0325" y="4614545"/>
            <a:ext cx="7353300" cy="44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ctr">
              <a:buFont typeface="Wingdings" panose="05000000000000000000" charset="0"/>
              <a:buChar char=""/>
            </a:pPr>
            <a:r>
              <a:rPr sz="16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Evaluation on the CBVS-20K dataset. Our proposal achieves </a:t>
            </a:r>
            <a:r>
              <a:rPr sz="1600" b="1">
                <a:solidFill>
                  <a:srgbClr val="C00000"/>
                </a:solidFill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SOTA performance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325" y="5054600"/>
            <a:ext cx="4785995" cy="1253423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872364" y="6417945"/>
            <a:ext cx="3690620" cy="44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ctr">
              <a:buFont typeface="Wingdings" panose="05000000000000000000" charset="0"/>
              <a:buChar char=""/>
            </a:pPr>
            <a:r>
              <a:rPr sz="16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Results of </a:t>
            </a:r>
            <a:r>
              <a:rPr sz="16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ablation study</a:t>
            </a:r>
            <a:r>
              <a:rPr sz="16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of </a:t>
            </a:r>
            <a:r>
              <a:rPr sz="1600" dirty="0" err="1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UniCLIP</a:t>
            </a:r>
            <a:endParaRPr sz="1600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846320" y="5054600"/>
            <a:ext cx="5076157" cy="1262761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845148" y="6417945"/>
            <a:ext cx="5578475" cy="44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ctr">
              <a:buFont typeface="Wingdings" panose="05000000000000000000" charset="0"/>
              <a:buChar char=""/>
            </a:pPr>
            <a:r>
              <a:rPr sz="16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PNR metrics for </a:t>
            </a:r>
            <a:r>
              <a:rPr sz="16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different OCR texts combinations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285990" y="1303020"/>
            <a:ext cx="4845685" cy="257302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8006715" y="3940175"/>
            <a:ext cx="3780155" cy="572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ctr">
              <a:buFont typeface="Wingdings" panose="05000000000000000000" charset="0"/>
              <a:buChar char=""/>
            </a:pPr>
            <a:r>
              <a:rPr sz="16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An explicit OCR fusion scheme,</a:t>
            </a:r>
          </a:p>
          <a:p>
            <a:pPr indent="0" algn="ctr">
              <a:buFont typeface="Wingdings" panose="05000000000000000000" charset="0"/>
              <a:buNone/>
            </a:pPr>
            <a:r>
              <a:rPr sz="16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which is denoted as </a:t>
            </a:r>
            <a:r>
              <a:rPr sz="16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ALBEF-CLIP</a:t>
            </a:r>
          </a:p>
        </p:txBody>
      </p:sp>
      <p:sp>
        <p:nvSpPr>
          <p:cNvPr id="11" name="矩形 10"/>
          <p:cNvSpPr/>
          <p:nvPr/>
        </p:nvSpPr>
        <p:spPr>
          <a:xfrm>
            <a:off x="5001548" y="5843907"/>
            <a:ext cx="1450411" cy="209762"/>
          </a:xfrm>
          <a:prstGeom prst="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cxnSpLocks/>
          </p:cNvCxnSpPr>
          <p:nvPr/>
        </p:nvCxnSpPr>
        <p:spPr>
          <a:xfrm flipV="1">
            <a:off x="6451959" y="4220210"/>
            <a:ext cx="1926231" cy="1561465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50"/>
    </mc:Choice>
    <mc:Fallback xmlns="">
      <p:transition spd="slow" advTm="1788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25095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Summary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87325" y="808990"/>
            <a:ext cx="11817350" cy="2331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We 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establish the </a:t>
            </a:r>
            <a:r>
              <a:rPr sz="2400" b="1" dirty="0"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first large-scale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c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over-text </a:t>
            </a:r>
            <a:r>
              <a:rPr sz="2400" b="1" dirty="0">
                <a:solidFill>
                  <a:srgbClr val="C00000"/>
                </a:solidFill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b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enchmark for Chinese short </a:t>
            </a:r>
            <a:r>
              <a:rPr sz="2400" b="1" dirty="0">
                <a:solidFill>
                  <a:srgbClr val="C00000"/>
                </a:solidFill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v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ideo</a:t>
            </a:r>
            <a:r>
              <a:rPr sz="2400" b="1" dirty="0">
                <a:solidFill>
                  <a:srgbClr val="C00000"/>
                </a:solidFill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 s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earch scenarios, which provides short video covers and real user queries</a:t>
            </a:r>
            <a:r>
              <a:rPr 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.</a:t>
            </a:r>
            <a:endParaRPr sz="2400" dirty="0"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  <a:p>
            <a:pPr marL="800100" lvl="1" indent="-342900" algn="l">
              <a:lnSpc>
                <a:spcPct val="100000"/>
              </a:lnSpc>
              <a:buFont typeface="Wingdings" panose="05000000000000000000" charset="0"/>
              <a:buChar char=""/>
            </a:pP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we release the largest publicly available Chinese video cover-video title dataset to fill in the lack of cover data for short video search scenarios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charset="0"/>
              <a:buChar char=""/>
            </a:pP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We further build a manual fine-labeling video cover-user query benchmark test for short video search domain</a:t>
            </a: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87325" y="3140710"/>
            <a:ext cx="11733530" cy="1268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Font typeface="+mj-lt"/>
              <a:buNone/>
            </a:pP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2.   W</a:t>
            </a:r>
            <a:r>
              <a:rPr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e further propose </a:t>
            </a:r>
            <a:r>
              <a:rPr sz="2400" b="1">
                <a:solidFill>
                  <a:srgbClr val="C00000"/>
                </a:solidFill>
                <a:latin typeface="Times New Roman Bold" panose="02020503050405090304" charset="0"/>
                <a:ea typeface="微软雅黑" charset="0"/>
                <a:cs typeface="Times New Roman Bold" panose="02020503050405090304" charset="0"/>
              </a:rPr>
              <a:t>UniCLIP</a:t>
            </a:r>
            <a:r>
              <a:rPr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, which integrates the semantic information of cover-texts </a:t>
            </a: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</a:p>
          <a:p>
            <a:pPr indent="0" algn="l">
              <a:buFont typeface="+mj-lt"/>
              <a:buNone/>
            </a:pP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     </a:t>
            </a:r>
            <a:r>
              <a:rPr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without increasing the inference cost, is uniform with and without cover text, and has the </a:t>
            </a:r>
          </a:p>
          <a:p>
            <a:pPr indent="0" algn="l">
              <a:buFont typeface="+mj-lt"/>
              <a:buNone/>
            </a:pPr>
            <a:r>
              <a:rPr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    </a:t>
            </a:r>
            <a:r>
              <a:rPr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advantage of online deployment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87325" y="4519295"/>
            <a:ext cx="9864979" cy="1027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Font typeface="+mj-lt"/>
              <a:buNone/>
            </a:pPr>
            <a:r>
              <a:rPr lang="en-US" sz="2400" dirty="0">
                <a:solidFill>
                  <a:schemeClr val="tx1"/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3.   W</a:t>
            </a:r>
            <a:r>
              <a:rPr sz="2400" dirty="0">
                <a:solidFill>
                  <a:schemeClr val="tx1"/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e </a:t>
            </a:r>
            <a:r>
              <a:rPr lang="en-US" sz="2400" dirty="0">
                <a:solidFill>
                  <a:schemeClr val="tx1"/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believe</a:t>
            </a:r>
            <a:r>
              <a:rPr sz="2400" dirty="0">
                <a:solidFill>
                  <a:schemeClr val="tx1"/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</a:rPr>
              <a:t>CBVS could further facilitate advanced research in 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</a:rPr>
              <a:t>short video </a:t>
            </a:r>
            <a:r>
              <a:rPr lang="zh-CN" altLang="en-US"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</a:rPr>
              <a:t>   </a:t>
            </a:r>
            <a:r>
              <a:rPr sz="2400" dirty="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</a:rPr>
              <a:t>search scenarios</a:t>
            </a:r>
            <a:endParaRPr lang="en-US" sz="2400" dirty="0">
              <a:solidFill>
                <a:schemeClr val="tx1"/>
              </a:solidFill>
              <a:latin typeface="Times New Roman Regular" panose="02020503050405090304" charset="0"/>
              <a:ea typeface="微软雅黑" charset="0"/>
              <a:cs typeface="Times New Roman Regular" panose="0202050305040509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4810" y="5546725"/>
            <a:ext cx="82988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Font typeface="+mj-lt"/>
              <a:buNone/>
            </a:pPr>
            <a:r>
              <a:rPr lang="en-US" sz="2400">
                <a:latin typeface="Times New Roman Regular" panose="02020503050405090304" charset="0"/>
                <a:ea typeface="微软雅黑" charset="0"/>
                <a:cs typeface="Times New Roman Regular" panose="02020503050405090304" charset="0"/>
                <a:sym typeface="+mn-ea"/>
                <a:hlinkClick r:id="rId7" action="ppaction://hlinkfile"/>
              </a:rPr>
              <a:t>https://github.com/QQBrowserVideoSearch/CBVS-UniCLIP</a:t>
            </a:r>
            <a:endParaRPr lang="en-US" altLang="en-US" sz="2400">
              <a:latin typeface="Times New Roman Regular" panose="02020503050405090304" charset="0"/>
              <a:ea typeface="微软雅黑" charset="0"/>
              <a:cs typeface="Times New Roman Regular" panose="02020503050405090304" charset="0"/>
              <a:sym typeface="+mn-ea"/>
              <a:hlinkClick r:id="rId7" action="ppaction://hlinkfi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93"/>
    </mc:Choice>
    <mc:Fallback xmlns="">
      <p:transition spd="slow" advTm="10609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kyZDMxMTJmZWY4NzlhY2JkNTJlMzNlOWZjYjM5ZD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586</Words>
  <Application>Microsoft Macintosh PowerPoint</Application>
  <PresentationFormat>宽屏</PresentationFormat>
  <Paragraphs>48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Times New Roman Regular</vt:lpstr>
      <vt:lpstr>Helvetica Light</vt:lpstr>
      <vt:lpstr>Wingdings</vt:lpstr>
      <vt:lpstr>Times New Roman Bold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腾讯集团PPT模版</dc:title>
  <dc:creator>lisacao(曹莉莎)</dc:creator>
  <cp:lastModifiedBy>卿 乔</cp:lastModifiedBy>
  <cp:revision>1515</cp:revision>
  <dcterms:created xsi:type="dcterms:W3CDTF">2024-10-17T08:40:58Z</dcterms:created>
  <dcterms:modified xsi:type="dcterms:W3CDTF">2024-10-20T05:15:00Z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2052-6.10.1.8873</vt:lpwstr>
  </property>
  <property fmtid="{D5CDD505-2E9C-101B-9397-08002B2CF9AE}" pid="3" name="ICV">
    <vt:lpwstr>7EB5B375407E433A85E5E86697466AFF_43</vt:lpwstr>
  </property>
</Properties>
</file>